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57B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4663440"/>
            <a:ext cx="91440" cy="91440"/>
          </a:xfrm>
          <a:prstGeom prst="ellipse">
            <a:avLst/>
          </a:prstGeom>
          <a:solidFill>
            <a:srgbClr val="4285F4"/>
          </a:solidFill>
          <a:ln w="12700">
            <a:solidFill>
              <a:srgbClr val="4285F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77072" y="4663440"/>
            <a:ext cx="91440" cy="91440"/>
          </a:xfrm>
          <a:prstGeom prst="ellipse">
            <a:avLst/>
          </a:prstGeom>
          <a:solidFill>
            <a:srgbClr val="4285F4"/>
          </a:solidFill>
          <a:ln w="12700">
            <a:solidFill>
              <a:srgbClr val="4285F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41664" y="4663440"/>
            <a:ext cx="91440" cy="91440"/>
          </a:xfrm>
          <a:prstGeom prst="ellipse">
            <a:avLst/>
          </a:prstGeom>
          <a:solidFill>
            <a:srgbClr val="4285F4"/>
          </a:solidFill>
          <a:ln w="12700">
            <a:solidFill>
              <a:srgbClr val="4285F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50292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 PROGRAM I TRE TRÄFFAR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1280160"/>
            <a:ext cx="8046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Praktisk visdom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548640" y="34747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Ordspråksbokens visdom för ett hållbart liv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ÖVERSIKT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 träffar. Sex dimensioner.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1645920" y="146304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Hjärtat och kallelsen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645920" y="18745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Existentiellt + Mentalt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0" y="1828800"/>
            <a:ext cx="2194560" cy="0"/>
          </a:xfrm>
          <a:prstGeom prst="line">
            <a:avLst/>
          </a:prstGeom>
          <a:noFill/>
          <a:ln w="6350">
            <a:solidFill>
              <a:srgbClr val="4285F4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640080" y="24688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1645920" y="25146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Kroppen och relationerna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645920" y="2926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Fysiskt + Socialt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400800" y="2880360"/>
            <a:ext cx="2194560" cy="0"/>
          </a:xfrm>
          <a:prstGeom prst="line">
            <a:avLst/>
          </a:prstGeom>
          <a:noFill/>
          <a:ln w="6350">
            <a:solidFill>
              <a:srgbClr val="4285F4"/>
            </a:solidFill>
            <a:prstDash val="dash"/>
          </a:ln>
        </p:spPr>
      </p:sp>
      <p:sp>
        <p:nvSpPr>
          <p:cNvPr id="12" name="Text 10"/>
          <p:cNvSpPr/>
          <p:nvPr/>
        </p:nvSpPr>
        <p:spPr>
          <a:xfrm>
            <a:off x="640080" y="35204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1645920" y="356616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Förvaltarskapet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645920" y="39776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Ekonomiskt + Planetärt + multiplikation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0" y="3931920"/>
            <a:ext cx="2194560" cy="0"/>
          </a:xfrm>
          <a:prstGeom prst="line">
            <a:avLst/>
          </a:prstGeom>
          <a:noFill/>
          <a:ln w="6350">
            <a:solidFill>
              <a:srgbClr val="4285F4"/>
            </a:solidFill>
            <a:prstDash val="dash"/>
          </a:ln>
        </p:spPr>
      </p:sp>
      <p:sp>
        <p:nvSpPr>
          <p:cNvPr id="16" name="Text 14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Praktisk visdom, översikt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SPELREGLER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Så funkar gruppen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435608"/>
            <a:ext cx="274320" cy="274320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1371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Närvaro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92608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är här. Telefonen är inte.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0080" y="2057400"/>
            <a:ext cx="274320" cy="274320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1993392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Ärlighet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2926080" y="1993392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 vi delar stannar i gruppen.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40080" y="2679192"/>
            <a:ext cx="274320" cy="274320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2615184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Respekt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926080" y="2615184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avbryter inte. Vi dömer inte.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40080" y="3300984"/>
            <a:ext cx="274320" cy="274320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51560" y="3236976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Ansvar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2926080" y="3236976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gör hemläxan, för vår egen skull.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40080" y="3922776"/>
            <a:ext cx="274320" cy="274320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51560" y="3858768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Vidare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2926080" y="385876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rustas att leda nästa grupp.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Praktisk visdom, spelregler för gruppen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PEDAGOGIK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Så bygger vi vanor som håller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Nåden först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1682496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Vanor är en respons på Guds verk i oss, inte en väg till det.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846320" y="137160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Identitet före beteende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846320" y="1682496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är en person Gud kallar till vishet, inte ett projekt.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237744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Mikrovanor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2688336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Små, lätta, kopplade till en befintlig rutin (BJ Fogg).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46320" y="237744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Om, då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46320" y="2688336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"Om X, då Y" har 2–3× högre följsamhet.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0080" y="338328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Ansvarspartner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0080" y="3694176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och två. Veckovis avstämning.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846320" y="338328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Multiplikation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846320" y="3694176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rustas att leda nästa grupp (2 Tim 2:2).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Praktisk visdom, pedagogiska principer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FÖRDJUPNING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Om, då — så fäster vanorna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3258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FORMELN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627632"/>
            <a:ext cx="3931920" cy="2240280"/>
          </a:xfrm>
          <a:prstGeom prst="rect">
            <a:avLst/>
          </a:prstGeom>
          <a:solidFill>
            <a:srgbClr val="EAF2FE"/>
          </a:solidFill>
          <a:ln w="12700">
            <a:solidFill>
              <a:srgbClr val="EAF2F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627632"/>
            <a:ext cx="73152" cy="2240280"/>
          </a:xfrm>
          <a:prstGeom prst="rect">
            <a:avLst/>
          </a:prstGeom>
          <a:solidFill>
            <a:srgbClr val="4285F4"/>
          </a:solidFill>
          <a:ln w="12700">
            <a:solidFill>
              <a:srgbClr val="4285F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755648"/>
            <a:ext cx="3611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"Om X, då Y"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77240" y="2176272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 — en konkret signal i vardagen (en tid, en plats, något som redan händer).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77240" y="2724912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DÅ — en liten handling du kan göra inom 60 sekunder.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3337560"/>
            <a:ext cx="3611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2–3× högre följsamhet jämfört med vanliga föresatser (Gollwitzer, NYU).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754880" y="13258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EXEMPEL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754880" y="1627632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 jag hällt upp mitt morgonkaffe,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då sätter jag mig 5 min i tystnad inför Gud.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754880" y="2404872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 klockan blir 22:30,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då lägger jag telefonen på laddning i hallen.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754880" y="3182112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 jag borstat tänderna på kvällen,</a:t>
            </a:r>
            <a:endParaRPr lang="en-US" sz="1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då skriver jag 3 saker jag är tacksam för.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Praktisk visdom, om–då (implementation intentions)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57B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2880" y="548640"/>
            <a:ext cx="34747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6000" dirty="0"/>
          </a:p>
        </p:txBody>
      </p:sp>
      <p:sp>
        <p:nvSpPr>
          <p:cNvPr id="3" name="Shape 1"/>
          <p:cNvSpPr/>
          <p:nvPr/>
        </p:nvSpPr>
        <p:spPr>
          <a:xfrm>
            <a:off x="3703320" y="914400"/>
            <a:ext cx="27432" cy="3291840"/>
          </a:xfrm>
          <a:prstGeom prst="rect">
            <a:avLst/>
          </a:prstGeom>
          <a:solidFill>
            <a:srgbClr val="4285F4"/>
          </a:solidFill>
          <a:ln w="12700">
            <a:solidFill>
              <a:srgbClr val="4285F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31920" y="109728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800" kern="0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931920" y="1508760"/>
            <a:ext cx="493776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Hjärtat och kallelsen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3931920" y="379476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Existentiellt och Mentalt välmående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65760" y="47548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Praktisk visdom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A: Existentiellt välmående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Visdomens väg och kallelse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KÄRNVERSER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82880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"Att frukta HERREN är början till kunskap."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242316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1:7  ·  Folkbibeln 2015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278892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"Anförtro dina verk åt HERREN, så får dina planer framgång."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338328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16:3  ·  Folkbibeln 2015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374904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"Människans hjärta tänker ut sin väg, men HERREN styr hennes steg."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31520" y="434340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16:9  ·  Folkbibeln 2015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1: Hjärtat och kallelsen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A: Existentiellt välmående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Visdomens väg och kallelse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FORSKNING BEKRÄFTAR VISHETEN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19933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8745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Människor med stark känsla av mening lever i snitt 7 år längre och rapporterar bättre hälsa (Harvard T.H. Chan, 2019).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29077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27889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Aktivt religiöst utövande är förknippat med 33 % lägre dödlighet och kraftigt lägre risk för depression (Li et al., JAMA 2016).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38221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7033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 se sitt arbete som en "calling" ger högre välmående och lägre utbrändhet, oavsett yrke (Wrzesniewski).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1: Hjärtat och kallelsen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A: Existentiellt välmående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Visdomens väg och kallelse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SAMTAL I SMÅGRUPP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874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1856232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Hur skulle du beskriva ditt förhållande till Gud just nu, med en metafor?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587752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25877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43000" y="2569464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 i ditt liv litar du mer på ditt eget förstånd än på Gud?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3300984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3009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43000" y="3282696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Är ditt arbete eller dina studier nettopositivt för andra och för samhället?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4014216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0142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43000" y="3995928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skulle ett liv mer i din kallelse se ut det kommande halvåret?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1: Hjärtat och kallelsen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B: Mentalt välmående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Hjärtats hälsa och lärande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KÄRNVERSER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82880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"Den vise hör och tar emot mer lärdom."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242316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1:5  ·  Folkbibeln 2015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278892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"Mer än allt som ska bevaras, bevara ditt hjärta."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338328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4:23  ·  Folkbibeln 2015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374904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"Som en stad utan murar är den som saknar självbehärskning."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31520" y="434340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25:28  ·  Folkbibeln 2015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1: Hjärtat och kallelsen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B: Mentalt välmående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Hjärtats hälsa och lärande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FORSKNING BEKRÄFTAR VISHETEN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19933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8745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Daglig tacksamhetsövning ökar välbefinnandet, förbättrar sömnen och minskar depressionssymtom (Emmons; Bohlmeijer 2021).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29077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27889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 än 3 timmars sociala medier per dag fördubblar risken för depressiva symtom hos unga vuxna (JAMA Psychiatry, 2019).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38221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7033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Livslångt lärande ger långsammare kognitiv åldring och 30–50 % lägre demensrisk (Lancet Commission, 2020).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1: Hjärtat och kallelsen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B: Mentalt välmående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Hjärtats hälsa och lärande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SAMTAL I SMÅGRUPP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874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1856232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är det första du gör när du vaknar, och hur formar det din dag?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587752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25877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43000" y="2569464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Vilka röster eller flöden formar ditt hjärta mest just nu?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3300984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3009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43000" y="3282696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 i ditt liv är du som en "stad utan murar"?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4014216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0142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43000" y="3995928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är nästa sak du vill lära dig på riktigt?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1: Hjärtat och kallelsen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Hjärtat och kallelsen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Veckans mikrovanor (välj minst en)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931920" cy="2651760"/>
          </a:xfrm>
          <a:prstGeom prst="rect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463040"/>
            <a:ext cx="73152" cy="2651760"/>
          </a:xfrm>
          <a:prstGeom prst="rect">
            <a:avLst/>
          </a:prstGeom>
          <a:solidFill>
            <a:srgbClr val="4285F4"/>
          </a:solidFill>
          <a:ln w="12700">
            <a:solidFill>
              <a:srgbClr val="4285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6276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EAF2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Existentiellt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77240" y="2212848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 daglig tystnad inför Gud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77240" y="2999232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"När jag har hällt upp mitt morgonkaffe, sätter jag mig i 5 minuter och frågar: "Gud, vad vill du att jag bidrar med idag?""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663440" y="1463040"/>
            <a:ext cx="3931920" cy="2651760"/>
          </a:xfrm>
          <a:prstGeom prst="rect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63440" y="1463040"/>
            <a:ext cx="73152" cy="2651760"/>
          </a:xfrm>
          <a:prstGeom prst="rect">
            <a:avLst/>
          </a:prstGeom>
          <a:solidFill>
            <a:srgbClr val="4285F4"/>
          </a:solidFill>
          <a:ln w="12700">
            <a:solidFill>
              <a:srgbClr val="4285F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92040" y="16276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EAF2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B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892040" y="1874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892040" y="2212848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tacksamhetspunkter, skärmstopp 1h före läggdags, 20 min daglig läsning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892040" y="2999232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"När jag har borstat tänderna skriver jag 3 saker jag är tacksam för och läser 20 minuter innan jag släcker."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48640" y="425196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Skriv din egen om-då i deltagarhäftet. Dela med din ansvarspartner.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1: Hjärtat och kallelsen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57B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2880" y="548640"/>
            <a:ext cx="34747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6000" dirty="0"/>
          </a:p>
        </p:txBody>
      </p:sp>
      <p:sp>
        <p:nvSpPr>
          <p:cNvPr id="3" name="Shape 1"/>
          <p:cNvSpPr/>
          <p:nvPr/>
        </p:nvSpPr>
        <p:spPr>
          <a:xfrm>
            <a:off x="3703320" y="914400"/>
            <a:ext cx="27432" cy="3291840"/>
          </a:xfrm>
          <a:prstGeom prst="rect">
            <a:avLst/>
          </a:prstGeom>
          <a:solidFill>
            <a:srgbClr val="4285F4"/>
          </a:solidFill>
          <a:ln w="12700">
            <a:solidFill>
              <a:srgbClr val="4285F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31920" y="109728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800" kern="0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931920" y="1508760"/>
            <a:ext cx="49377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Kroppen och relationerna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3931920" y="379476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Fysiskt och Socialt välmående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65760" y="47548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Praktisk visdom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A: Fysiskt välmående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Kroppen som tempel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KÄRNVERSER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82880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"Det blir hälsa för din kropp, ny styrka åt dina ben."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242316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3:7–8  ·  Folkbibeln 2015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278892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"Ett glatt hjärta gör läkedomen god."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338328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17:22  ·  Folkbibeln 2015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374904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"Hittar du honung, så ät bara så mycket som du behöver."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31520" y="434340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25:16  ·  Folkbibeln 2015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2: Kroppen och relationerna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A: Fysiskt välmående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Kroppen som tempel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FORSKNING BEKRÄFTAR VISHETEN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19933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8745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Vuxna behöver 7–9 timmars sömn. Mindre än 6h regelbundet ökar risken för depression, fetma och hjärtsjukdom (CDC).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29077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27889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 minuters måttlig rörelse per vecka minskar dödligheten med 30–35 % (WHO).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38221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7033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Tidsbegränsat ätande (måltider inom ca 10 timmar) förbättrar metabol hälsa även utan kaloriförändring (Cell Metabolism, 2020).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2: Kroppen och relationerna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A: Fysiskt välmående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Kroppen som tempel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SAMTAL I SMÅGRUPP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874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1856232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Vilket område (sömn, kost, rörelse, måttfullhet) ger dig mest energi när det fungerar?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587752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25877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43000" y="2569464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Vilket är just nu mest ur balans, och varför?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3300984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3009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43000" y="3282696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skulle förändras om du sov en timme mer per natt?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4014216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0142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43000" y="3995928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 i ditt liv finns "honung" som du behöver äta lagom mycket av?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2: Kroppen och relationerna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B: Socialt välmående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Tungans liv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KÄRNVERSER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82880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"Ett mjukt svar stillar vrede."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242316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15:1  ·  Folkbibeln 2015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278892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"Den som svarar innan han hört är en dåre."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338328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18:13  ·  Folkbibeln 2015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374904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"Järn skärper järn, så ock människan sin vän."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31520" y="434340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27:17  ·  Folkbibeln 2015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2: Kroppen och relationerna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B: Socialt välmående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Tungans liv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FORSKNING BEKRÄFTAR VISHETEN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19933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8745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Harvard Study of Adult Development (85+ år): kvaliteten på nära relationer är den starkaste faktorn som förutsäger välmående och hälsa.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29077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27889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Ensamhet har samma dödlighetsrisk som att röka 15 cigaretter om dagen (US Surgeon General, 2023).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38221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7033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Människor överskattar hur jobbigt djupare samtal kommer att vara. Verkligheten är bättre (Kardas et al., 2022).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2: Kroppen och relationerna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B: Socialt välmående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Tungans liv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SAMTAL I SMÅGRUPP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874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1856232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Vem är din "järn skärper järn"-vän just nu? Hur ofta möts ni?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587752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25877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43000" y="2569464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är skillnaden mellan ett mjukt svar och ett undvikande svar?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3300984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3009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43000" y="3282696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Vilka människor formar dig mest just nu, i den riktning du vill?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4014216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0142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43000" y="3995928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Vem i din närhet behöver bli sedd och lyssnad på av dig denna vecka?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2: Kroppen och relationerna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Kroppen och relationerna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Veckans mikrovanor (välj minst en)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931920" cy="2651760"/>
          </a:xfrm>
          <a:prstGeom prst="rect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463040"/>
            <a:ext cx="73152" cy="2651760"/>
          </a:xfrm>
          <a:prstGeom prst="rect">
            <a:avLst/>
          </a:prstGeom>
          <a:solidFill>
            <a:srgbClr val="4285F4"/>
          </a:solidFill>
          <a:ln w="12700">
            <a:solidFill>
              <a:srgbClr val="4285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6276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EAF2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Fysiskt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77240" y="2212848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Sömnankare: i sängen kl 23:00, telefon i hallen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77240" y="2999232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"När klockan blir 22:30 lägger jag telefonen på laddning i hallen och är i sängen senast kl 23:00."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663440" y="1463040"/>
            <a:ext cx="3931920" cy="2651760"/>
          </a:xfrm>
          <a:prstGeom prst="rect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63440" y="1463040"/>
            <a:ext cx="73152" cy="2651760"/>
          </a:xfrm>
          <a:prstGeom prst="rect">
            <a:avLst/>
          </a:prstGeom>
          <a:solidFill>
            <a:srgbClr val="4285F4"/>
          </a:solidFill>
          <a:ln w="12700">
            <a:solidFill>
              <a:srgbClr val="4285F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92040" y="16276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EAF2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B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892040" y="1874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892040" y="2212848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Veckomöte med en betrodd person, plus 1 ärlig fråga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892040" y="2999232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"Varje söndagskväll bokar jag in en 45 min kaffe med min ansvarspartner och ställer minst en fråga djupare än vanligt."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48640" y="425196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Skriv din egen om-då i deltagarhäftet. Dela med din ansvarspartner.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2: Kroppen och relationerna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557B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2880" y="548640"/>
            <a:ext cx="347472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6000" dirty="0"/>
          </a:p>
        </p:txBody>
      </p:sp>
      <p:sp>
        <p:nvSpPr>
          <p:cNvPr id="3" name="Shape 1"/>
          <p:cNvSpPr/>
          <p:nvPr/>
        </p:nvSpPr>
        <p:spPr>
          <a:xfrm>
            <a:off x="3703320" y="914400"/>
            <a:ext cx="27432" cy="3291840"/>
          </a:xfrm>
          <a:prstGeom prst="rect">
            <a:avLst/>
          </a:prstGeom>
          <a:solidFill>
            <a:srgbClr val="4285F4"/>
          </a:solidFill>
          <a:ln w="12700">
            <a:solidFill>
              <a:srgbClr val="4285F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31920" y="109728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800" kern="0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931920" y="1508760"/>
            <a:ext cx="493776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Förvaltarskapet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931920" y="379476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Ekonomiskt och Planetärt välmående, plus multiplikation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65760" y="47548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Praktisk visdom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A: Ekonomiskt välmående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Förvalta din ekonomi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KÄRNVERSER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82880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"Ära HERREN med dina ägodelar och med förstlingen av all din avkastning."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242316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3:9–10  ·  Folkbibeln 2015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278892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"Låntagaren blir långivarens slav."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338328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22:7  ·  Folkbibeln 2015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374904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"Låt mig varken bli fattig eller rik, men ge mig den mat jag behöver."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31520" y="434340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30:8–9  ·  Folkbibeln 2015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3: Förvaltarskapet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A: Ekonomiskt välmående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Förvalta din ekonomi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FORSKNING BEKRÄFTAR VISHETEN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19933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8745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Konsumtionsskuld är en av de starkaste faktorerna som förutsäger psykisk ohälsa, oavsett inkomst (Bridges &amp; Disney, 2010; FHM 2022).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29077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27889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 ge bort pengar gör människor mätbart lyckligare än att spendera samma summa på sig själva (Dunn, Aknin &amp; Norton, Science 2008).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38221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7033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Automatiserat sparande ger 2–3 ggr mer sparkapital än manuellt sparande (Thaler &amp; Benartzi).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3: Förvaltarskapet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A: Ekonomiskt välmående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Förvalta din ekonomi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SAMTAL I SMÅGRUPP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874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1856232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lärde du dig om pengar när du växte upp, och hur märks det idag?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587752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25877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43000" y="2569464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 finns mest spänning mellan din ekonomi och din tro?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3300984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3009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43000" y="3282696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du en buffert som täcker 3 månaders utgifter? Om inte, första steget?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4014216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0142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43000" y="3995928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Hur stor andel av din inkomst går till andra (10 %, mer, mindre)?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3: Förvaltarskapet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B: Planetärt välmående och multiplikation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Förvalta skapelsen, skicka vidare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KÄRNVERSER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182880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"Den rättfärdige känner omsorg om sina djur."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242316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12:10  ·  Folkbibeln 2015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278892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"Sköt om dina får så att du känner dem, ha omsorg om dina hjordar."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338328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Ords 27:23  ·  Folkbibeln 2015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3749040"/>
            <a:ext cx="7680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"Det du har hört av mig … skall du anförtro åt pålitliga människor."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31520" y="4343400"/>
            <a:ext cx="7680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Tim 2:2  ·  Folkbibeln 2015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3: Förvaltarskapet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B: Planetärt välmående och multiplikation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Förvalta skapelsen, skicka vidare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FORSKNING BEKRÄFTAR VISHETEN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19933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8745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Mänskligheten har överskridit 6 av 9 planetära gränser (Stockholm Resilience Centre, 2023).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29077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27889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 står för ca 25 % av en svensk persons klimatavtryck. Mer växtbaserat kan halvera siffran (SLU, 2023).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3822192"/>
            <a:ext cx="146304" cy="146304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703320"/>
            <a:ext cx="7589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Lärlingsmodeller (en lär en lär en) är historiskt den mest effektiva formen av transformerande lärande.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3: Förvaltarskapet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B: Planetärt välmående och multiplikation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Förvalta skapelsen, skicka vidare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SAMTAL I SMÅGRUPP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874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1856232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Inom vilket område (kost, resor, kläder, prylar, energi) har du mest att vinna på att leva som förvaltare?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587752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25877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43000" y="2569464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är det generösaste du sett någon göra det senaste året?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3300984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3009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43000" y="3282696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Vilken konkret förändring vill du göra det kommande halvåret för skapelsens skull?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4014216"/>
            <a:ext cx="411480" cy="411480"/>
          </a:xfrm>
          <a:prstGeom prst="ellipse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0142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43000" y="3995928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434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Vilka 2–3 personer skulle du kunna bjuda in till en ny omgång av "Praktisk visdom"?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3: Förvaltarskapet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8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1A73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Förvaltarskapet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21792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4285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Veckans mikrovanor (välj minst en)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931920" cy="2651760"/>
          </a:xfrm>
          <a:prstGeom prst="rect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463040"/>
            <a:ext cx="73152" cy="2651760"/>
          </a:xfrm>
          <a:prstGeom prst="rect">
            <a:avLst/>
          </a:prstGeom>
          <a:solidFill>
            <a:srgbClr val="4285F4"/>
          </a:solidFill>
          <a:ln w="12700">
            <a:solidFill>
              <a:srgbClr val="4285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6276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EAF2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Ekonomiskt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77240" y="2212848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Månatlig "ekonomisk söndag" plus automatiserat sparande och givande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77240" y="2999232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"Första söndagen varje månad går jag 30 min igenom utgifter och säkerställer att 10 % automatiskt går till generositet och 10 % till sparande."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663440" y="1463040"/>
            <a:ext cx="3931920" cy="2651760"/>
          </a:xfrm>
          <a:prstGeom prst="rect">
            <a:avLst/>
          </a:prstGeom>
          <a:solidFill>
            <a:srgbClr val="1557B0"/>
          </a:solidFill>
          <a:ln w="12700">
            <a:solidFill>
              <a:srgbClr val="1557B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63440" y="1463040"/>
            <a:ext cx="73152" cy="2651760"/>
          </a:xfrm>
          <a:prstGeom prst="rect">
            <a:avLst/>
          </a:prstGeom>
          <a:solidFill>
            <a:srgbClr val="4285F4"/>
          </a:solidFill>
          <a:ln w="12700">
            <a:solidFill>
              <a:srgbClr val="4285F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92040" y="1627632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600" kern="0" dirty="0">
                <a:solidFill>
                  <a:srgbClr val="EAF2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B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892040" y="1874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Planetärt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892040" y="2212848"/>
            <a:ext cx="36576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Förvaltarstund varje måndag, plus plan för nästa grupp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892040" y="2999232"/>
            <a:ext cx="365760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"Varje söndagskväll avsätter jag 10 min där jag planerar den kommande veckans hållbara handlingar och bekräftar nästa steg mot att leda en ny grupp."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48640" y="425196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Skriv din egen om-då i deltagarhäftet. Dela med din ansvarspartner.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8640" y="48463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07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Träff 3: Förvaltarskapet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557B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VIDARE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Skicka visheten vidare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548640" y="2103120"/>
            <a:ext cx="80467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"Och det du har hört av mig … skall du anförtro åt pålitliga människor som i sin tur skall vara skickliga att undervisa andra."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315468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AF2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Timoteusbrevet 2:2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48640" y="393192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Vem är 2–3 personer som du börjar gå tillsammans med inom 60 dagar?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557B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4663440"/>
            <a:ext cx="91440" cy="91440"/>
          </a:xfrm>
          <a:prstGeom prst="ellipse">
            <a:avLst/>
          </a:prstGeom>
          <a:solidFill>
            <a:srgbClr val="4285F4"/>
          </a:solidFill>
          <a:ln w="12700">
            <a:solidFill>
              <a:srgbClr val="4285F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77072" y="4663440"/>
            <a:ext cx="91440" cy="91440"/>
          </a:xfrm>
          <a:prstGeom prst="ellipse">
            <a:avLst/>
          </a:prstGeom>
          <a:solidFill>
            <a:srgbClr val="4285F4"/>
          </a:solidFill>
          <a:ln w="12700">
            <a:solidFill>
              <a:srgbClr val="4285F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41664" y="4663440"/>
            <a:ext cx="91440" cy="91440"/>
          </a:xfrm>
          <a:prstGeom prst="ellipse">
            <a:avLst/>
          </a:prstGeom>
          <a:solidFill>
            <a:srgbClr val="4285F4"/>
          </a:solidFill>
          <a:ln w="12700">
            <a:solidFill>
              <a:srgbClr val="4285F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50292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600" kern="0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AVSÄNDNING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1280160"/>
            <a:ext cx="8046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Gå i visdom.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548640" y="34747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5F8F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"Att frukta HERREN är vishetens början, att känna den Helige är förstånd."  Ordspråksboken 9:10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Praktisk visdom: Ordspråksbokens visdom för ett hållbart liv</dc:title>
  <dc:subject>PptxGenJS Presentation</dc:subject>
  <dc:creator>Praktisk visdom</dc:creator>
  <cp:lastModifiedBy>Praktisk visdom</cp:lastModifiedBy>
  <cp:revision>1</cp:revision>
  <dcterms:created xsi:type="dcterms:W3CDTF">2026-08-20T20:54:23Z</dcterms:created>
  <dcterms:modified xsi:type="dcterms:W3CDTF">2026-08-20T20:54:23Z</dcterms:modified>
</cp:coreProperties>
</file>